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2"/>
  </p:notesMasterIdLst>
  <p:sldIdLst>
    <p:sldId id="725" r:id="rId2"/>
    <p:sldId id="735" r:id="rId3"/>
    <p:sldId id="730" r:id="rId4"/>
    <p:sldId id="733" r:id="rId5"/>
    <p:sldId id="702" r:id="rId6"/>
    <p:sldId id="738" r:id="rId7"/>
    <p:sldId id="734" r:id="rId8"/>
    <p:sldId id="737" r:id="rId9"/>
    <p:sldId id="736" r:id="rId10"/>
    <p:sldId id="705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未命名的章節" id="{C1606CC2-7353-4766-8317-4A46BDFE7B46}">
          <p14:sldIdLst>
            <p14:sldId id="725"/>
            <p14:sldId id="735"/>
            <p14:sldId id="730"/>
            <p14:sldId id="733"/>
            <p14:sldId id="702"/>
            <p14:sldId id="738"/>
            <p14:sldId id="734"/>
            <p14:sldId id="737"/>
            <p14:sldId id="736"/>
            <p14:sldId id="7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E1700"/>
    <a:srgbClr val="FF3300"/>
    <a:srgbClr val="00FF00"/>
    <a:srgbClr val="99FFCC"/>
    <a:srgbClr val="F4B2BB"/>
    <a:srgbClr val="F8BAAE"/>
    <a:srgbClr val="FFFFFF"/>
    <a:srgbClr val="A6A6A6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3526" autoAdjust="0"/>
  </p:normalViewPr>
  <p:slideViewPr>
    <p:cSldViewPr snapToGrid="0">
      <p:cViewPr varScale="1">
        <p:scale>
          <a:sx n="118" d="100"/>
          <a:sy n="118" d="100"/>
        </p:scale>
        <p:origin x="92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6226F05-C9A9-4676-8EE9-F21FA4CBE408}" type="datetimeFigureOut">
              <a:rPr lang="zh-TW" altLang="en-US" smtClean="0"/>
              <a:pPr/>
              <a:t>2021/12/7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44D1A7-520A-48D3-8CAC-7C7222812CD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253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51138" y="533400"/>
            <a:ext cx="4732337" cy="26622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639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42" tIns="47771" rIns="95542" bIns="47771" anchor="b"/>
          <a:lstStyle>
            <a:lvl1pPr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2CA22AC-8C3A-459F-96C6-F96A77B52845}" type="slidenum">
              <a:rPr lang="zh-TW" altLang="en-US" sz="1300">
                <a:latin typeface="Times New Roman" panose="02020603050405020304" pitchFamily="18" charset="0"/>
              </a:rPr>
              <a:pPr algn="r" eaLnBrk="1" hangingPunct="1"/>
              <a:t>2</a:t>
            </a:fld>
            <a:endParaRPr lang="en-US" altLang="zh-TW" sz="1300">
              <a:latin typeface="Times New Roman" panose="02020603050405020304" pitchFamily="18" charset="0"/>
            </a:endParaRPr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5843588" y="6751638"/>
            <a:ext cx="44465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199" tIns="49100" rIns="98199" bIns="49100" anchor="b"/>
          <a:lstStyle>
            <a:lvl1pPr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A579AB26-746B-49E1-B09D-D4DC9E89DF3A}" type="slidenum">
              <a:rPr lang="zh-TW" altLang="en-US" sz="1300">
                <a:latin typeface="Times New Roman" panose="02020603050405020304" pitchFamily="18" charset="0"/>
              </a:rPr>
              <a:pPr algn="r" eaLnBrk="1" hangingPunct="1"/>
              <a:t>2</a:t>
            </a:fld>
            <a:endParaRPr lang="en-US" altLang="zh-TW" sz="1300">
              <a:latin typeface="Times New Roman" panose="02020603050405020304" pitchFamily="18" charset="0"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5125" y="612775"/>
            <a:ext cx="4429125" cy="24907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60488" y="3382963"/>
            <a:ext cx="7513637" cy="3155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199" tIns="49100" rIns="98199" bIns="49100"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5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42" tIns="47771" rIns="95542" bIns="47771" anchor="b"/>
          <a:lstStyle>
            <a:lvl1pPr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26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2CA22AC-8C3A-459F-96C6-F96A77B52845}" type="slidenum">
              <a:rPr lang="zh-TW" altLang="en-US" sz="1300">
                <a:latin typeface="Times New Roman" panose="02020603050405020304" pitchFamily="18" charset="0"/>
              </a:rPr>
              <a:pPr algn="r" eaLnBrk="1" hangingPunct="1"/>
              <a:t>3</a:t>
            </a:fld>
            <a:endParaRPr lang="en-US" altLang="zh-TW" sz="1300">
              <a:latin typeface="Times New Roman" panose="02020603050405020304" pitchFamily="18" charset="0"/>
            </a:endParaRPr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5843588" y="6751638"/>
            <a:ext cx="44465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199" tIns="49100" rIns="98199" bIns="49100" anchor="b"/>
          <a:lstStyle>
            <a:lvl1pPr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8107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A579AB26-746B-49E1-B09D-D4DC9E89DF3A}" type="slidenum">
              <a:rPr lang="zh-TW" altLang="en-US" sz="1300">
                <a:latin typeface="Times New Roman" panose="02020603050405020304" pitchFamily="18" charset="0"/>
              </a:rPr>
              <a:pPr algn="r" eaLnBrk="1" hangingPunct="1"/>
              <a:t>3</a:t>
            </a:fld>
            <a:endParaRPr lang="en-US" altLang="zh-TW" sz="1300">
              <a:latin typeface="Times New Roman" panose="02020603050405020304" pitchFamily="18" charset="0"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5125" y="612775"/>
            <a:ext cx="4429125" cy="24907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60488" y="3382963"/>
            <a:ext cx="7513637" cy="3155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199" tIns="49100" rIns="98199" bIns="49100"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781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4D1A7-520A-48D3-8CAC-7C7222812CD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3697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4D1A7-520A-48D3-8CAC-7C7222812CD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865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11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4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3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2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3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97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24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2" y="95253"/>
            <a:ext cx="12001541" cy="666731"/>
          </a:xfrm>
          <a:prstGeom prst="rect">
            <a:avLst/>
          </a:prstGeom>
        </p:spPr>
        <p:txBody>
          <a:bodyPr/>
          <a:lstStyle>
            <a:lvl1pPr algn="l">
              <a:defRPr sz="37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694775" y="6667503"/>
            <a:ext cx="2639484" cy="1905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637D50-06C3-41E6-99C4-7F5DEE58A570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0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40916" y="2077627"/>
            <a:ext cx="847702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sz="4400" b="1" dirty="0">
                <a:solidFill>
                  <a:srgbClr val="0000FF"/>
                </a:solidFill>
                <a:ea typeface="DFKai-SB" pitchFamily="65" charset="-120"/>
              </a:rPr>
              <a:t>K18X001.00 FT2 Station Test Fail Report</a:t>
            </a:r>
            <a:endParaRPr lang="en-US" altLang="zh-CN" sz="4400" b="1" dirty="0">
              <a:solidFill>
                <a:srgbClr val="0000FF"/>
              </a:solidFill>
              <a:ea typeface="DFKai-SB" pitchFamily="65" charset="-120"/>
            </a:endParaRPr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8069605" y="5179284"/>
            <a:ext cx="37443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sz="2400" b="1" dirty="0">
                <a:solidFill>
                  <a:srgbClr val="0000FF"/>
                </a:solidFill>
              </a:rPr>
              <a:t>Prepare by: PE- Phuong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TW" sz="2400" b="1" dirty="0">
                <a:solidFill>
                  <a:srgbClr val="0000FF"/>
                </a:solidFill>
              </a:rPr>
              <a:t>Date: Dec 06</a:t>
            </a:r>
            <a:r>
              <a:rPr lang="en-US" altLang="zh-TW" sz="2400" b="1" baseline="30000" dirty="0">
                <a:solidFill>
                  <a:srgbClr val="0000FF"/>
                </a:solidFill>
              </a:rPr>
              <a:t>th</a:t>
            </a:r>
            <a:r>
              <a:rPr lang="en-US" altLang="zh-TW" sz="2400" b="1" dirty="0">
                <a:solidFill>
                  <a:srgbClr val="0000FF"/>
                </a:solidFill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91434180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0" y="10759"/>
            <a:ext cx="12191999" cy="53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800" dirty="0"/>
              <a:t>FT2 Station ETE Yield Rate</a:t>
            </a:r>
          </a:p>
        </p:txBody>
      </p:sp>
      <p:graphicFrame>
        <p:nvGraphicFramePr>
          <p:cNvPr id="9" name="Object 8"/>
          <p:cNvGraphicFramePr>
            <a:graphicFrameLocks/>
          </p:cNvGraphicFramePr>
          <p:nvPr>
            <p:extLst/>
          </p:nvPr>
        </p:nvGraphicFramePr>
        <p:xfrm>
          <a:off x="161925" y="1350963"/>
          <a:ext cx="11918914" cy="2737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Worksheet" r:id="rId4" imgW="6762694" imgH="2600395" progId="Excel.Sheet.8">
                  <p:embed/>
                </p:oleObj>
              </mc:Choice>
              <mc:Fallback>
                <p:oleObj name="Worksheet" r:id="rId4" imgW="6762694" imgH="2600395" progId="Excel.Sheet.8">
                  <p:embed/>
                  <p:pic>
                    <p:nvPicPr>
                      <p:cNvPr id="9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1350963"/>
                        <a:ext cx="11918914" cy="273796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925" y="612299"/>
            <a:ext cx="113250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1. Background Information</a:t>
            </a:r>
            <a:b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K18X001.00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MP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production MO: 2639001984* 2K from 11/26/2021 to 12/05/2021.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 FT2 station test have ETE very low as below: 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1391319" y="2604986"/>
            <a:ext cx="1104900" cy="370881"/>
          </a:xfrm>
          <a:prstGeom prst="wedgeRoundRectCallout">
            <a:avLst>
              <a:gd name="adj1" fmla="val -8333"/>
              <a:gd name="adj2" fmla="val -12406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SOU019*5pcs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2587372" y="2506074"/>
            <a:ext cx="1104900" cy="463663"/>
          </a:xfrm>
          <a:prstGeom prst="wedgeRoundRectCallout">
            <a:avLst>
              <a:gd name="adj1" fmla="val -8333"/>
              <a:gd name="adj2" fmla="val -12406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SOU019*4pcs</a:t>
            </a:r>
          </a:p>
        </p:txBody>
      </p:sp>
      <p:sp>
        <p:nvSpPr>
          <p:cNvPr id="28" name="Rounded Rectangular Callout 27"/>
          <p:cNvSpPr/>
          <p:nvPr/>
        </p:nvSpPr>
        <p:spPr>
          <a:xfrm>
            <a:off x="3783425" y="2596075"/>
            <a:ext cx="1104900" cy="370881"/>
          </a:xfrm>
          <a:prstGeom prst="wedgeRoundRectCallout">
            <a:avLst>
              <a:gd name="adj1" fmla="val -9307"/>
              <a:gd name="adj2" fmla="val -187880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SOU019*7pcs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6967915" y="2584934"/>
            <a:ext cx="1104900" cy="389158"/>
          </a:xfrm>
          <a:prstGeom prst="wedgeRoundRectCallout">
            <a:avLst>
              <a:gd name="adj1" fmla="val 23796"/>
              <a:gd name="adj2" fmla="val -128059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SOU019*6pcs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8004532" y="2821894"/>
            <a:ext cx="1104900" cy="481683"/>
          </a:xfrm>
          <a:prstGeom prst="wedgeRoundRectCallout">
            <a:avLst>
              <a:gd name="adj1" fmla="val 22520"/>
              <a:gd name="adj2" fmla="val -9265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SOU019*9pcs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9141567" y="2843341"/>
            <a:ext cx="1104900" cy="390831"/>
          </a:xfrm>
          <a:prstGeom prst="wedgeRoundRectCallout">
            <a:avLst>
              <a:gd name="adj1" fmla="val 33507"/>
              <a:gd name="adj2" fmla="val -9892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SOU019*11pcs</a:t>
            </a:r>
          </a:p>
        </p:txBody>
      </p:sp>
      <p:sp>
        <p:nvSpPr>
          <p:cNvPr id="35" name="Rounded Rectangular Callout 34"/>
          <p:cNvSpPr/>
          <p:nvPr/>
        </p:nvSpPr>
        <p:spPr>
          <a:xfrm>
            <a:off x="4929762" y="2584934"/>
            <a:ext cx="1104900" cy="370881"/>
          </a:xfrm>
          <a:prstGeom prst="wedgeRoundRectCallout">
            <a:avLst>
              <a:gd name="adj1" fmla="val -12228"/>
              <a:gd name="adj2" fmla="val -182078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SOU019*6pcs</a:t>
            </a:r>
          </a:p>
        </p:txBody>
      </p:sp>
      <p:sp>
        <p:nvSpPr>
          <p:cNvPr id="36" name="Rounded Rectangular Callout 35"/>
          <p:cNvSpPr/>
          <p:nvPr/>
        </p:nvSpPr>
        <p:spPr>
          <a:xfrm>
            <a:off x="6121382" y="3038757"/>
            <a:ext cx="1104900" cy="370881"/>
          </a:xfrm>
          <a:prstGeom prst="wedgeRoundRectCallout">
            <a:avLst>
              <a:gd name="adj1" fmla="val -12228"/>
              <a:gd name="adj2" fmla="val -182078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SOU019*7pcs</a:t>
            </a:r>
          </a:p>
        </p:txBody>
      </p:sp>
      <p:sp>
        <p:nvSpPr>
          <p:cNvPr id="37" name="Rounded Rectangular Callout 36"/>
          <p:cNvSpPr/>
          <p:nvPr/>
        </p:nvSpPr>
        <p:spPr>
          <a:xfrm>
            <a:off x="10321892" y="2932696"/>
            <a:ext cx="1104900" cy="370881"/>
          </a:xfrm>
          <a:prstGeom prst="wedgeRoundRectCallout">
            <a:avLst>
              <a:gd name="adj1" fmla="val 50085"/>
              <a:gd name="adj2" fmla="val -7475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SOU019*6pcs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611436"/>
              </p:ext>
            </p:extLst>
          </p:nvPr>
        </p:nvGraphicFramePr>
        <p:xfrm>
          <a:off x="7207046" y="4174650"/>
          <a:ext cx="4873792" cy="2635461"/>
        </p:xfrm>
        <a:graphic>
          <a:graphicData uri="http://schemas.openxmlformats.org/drawingml/2006/table">
            <a:tbl>
              <a:tblPr/>
              <a:tblGrid>
                <a:gridCol w="2415234">
                  <a:extLst>
                    <a:ext uri="{9D8B030D-6E8A-4147-A177-3AD203B41FA5}">
                      <a16:colId xmlns:a16="http://schemas.microsoft.com/office/drawing/2014/main" val="2651803346"/>
                    </a:ext>
                  </a:extLst>
                </a:gridCol>
                <a:gridCol w="693162">
                  <a:extLst>
                    <a:ext uri="{9D8B030D-6E8A-4147-A177-3AD203B41FA5}">
                      <a16:colId xmlns:a16="http://schemas.microsoft.com/office/drawing/2014/main" val="2567502948"/>
                    </a:ext>
                  </a:extLst>
                </a:gridCol>
                <a:gridCol w="693162">
                  <a:extLst>
                    <a:ext uri="{9D8B030D-6E8A-4147-A177-3AD203B41FA5}">
                      <a16:colId xmlns:a16="http://schemas.microsoft.com/office/drawing/2014/main" val="2558168074"/>
                    </a:ext>
                  </a:extLst>
                </a:gridCol>
                <a:gridCol w="1072234">
                  <a:extLst>
                    <a:ext uri="{9D8B030D-6E8A-4147-A177-3AD203B41FA5}">
                      <a16:colId xmlns:a16="http://schemas.microsoft.com/office/drawing/2014/main" val="2648652254"/>
                    </a:ext>
                  </a:extLst>
                </a:gridCol>
              </a:tblGrid>
              <a:tr h="17162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 station Woofer speaker left to right radio issue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11906"/>
                  </a:ext>
                </a:extLst>
              </a:tr>
              <a:tr h="212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Q'ty 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Defect rate(%)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46740"/>
                  </a:ext>
                </a:extLst>
              </a:tr>
              <a:tr h="1716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DVT1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51065"/>
                  </a:ext>
                </a:extLst>
              </a:tr>
              <a:tr h="1716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DVT2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898612"/>
                  </a:ext>
                </a:extLst>
              </a:tr>
              <a:tr h="1716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DVT3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863284"/>
                  </a:ext>
                </a:extLst>
              </a:tr>
              <a:tr h="1716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DVT4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923104"/>
                  </a:ext>
                </a:extLst>
              </a:tr>
              <a:tr h="4964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Pre_MP 1K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MO: 2639001053/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80696"/>
                  </a:ext>
                </a:extLst>
              </a:tr>
              <a:tr h="65880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MP_2K</a:t>
                      </a:r>
                      <a:b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MO: 26390011826/ 2639001868/ 2639001581</a:t>
                      </a:r>
                      <a:b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390214"/>
                  </a:ext>
                </a:extLst>
              </a:tr>
              <a:tr h="3340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MP_2K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MO: 2639001984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936117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6" y="4173121"/>
            <a:ext cx="7019418" cy="2684880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456237" y="4593057"/>
            <a:ext cx="419548" cy="2028611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4797" y="4248195"/>
            <a:ext cx="602428" cy="2697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0000"/>
                </a:solidFill>
                <a:latin typeface="Arial" panose="020B0604020202020204" pitchFamily="34" charset="0"/>
              </a:rPr>
              <a:t>Top 1</a:t>
            </a:r>
          </a:p>
        </p:txBody>
      </p:sp>
    </p:spTree>
    <p:extLst>
      <p:ext uri="{BB962C8B-B14F-4D97-AF65-F5344CB8AC3E}">
        <p14:creationId xmlns:p14="http://schemas.microsoft.com/office/powerpoint/2010/main" val="528867551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0" y="10759"/>
            <a:ext cx="12191999" cy="53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800" dirty="0"/>
              <a:t>FT2 Station Issue History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112457"/>
              </p:ext>
            </p:extLst>
          </p:nvPr>
        </p:nvGraphicFramePr>
        <p:xfrm>
          <a:off x="290456" y="862473"/>
          <a:ext cx="11811895" cy="5656662"/>
        </p:xfrm>
        <a:graphic>
          <a:graphicData uri="http://schemas.openxmlformats.org/drawingml/2006/table">
            <a:tbl>
              <a:tblPr/>
              <a:tblGrid>
                <a:gridCol w="653580">
                  <a:extLst>
                    <a:ext uri="{9D8B030D-6E8A-4147-A177-3AD203B41FA5}">
                      <a16:colId xmlns:a16="http://schemas.microsoft.com/office/drawing/2014/main" val="3898427079"/>
                    </a:ext>
                  </a:extLst>
                </a:gridCol>
                <a:gridCol w="658853">
                  <a:extLst>
                    <a:ext uri="{9D8B030D-6E8A-4147-A177-3AD203B41FA5}">
                      <a16:colId xmlns:a16="http://schemas.microsoft.com/office/drawing/2014/main" val="3876407992"/>
                    </a:ext>
                  </a:extLst>
                </a:gridCol>
                <a:gridCol w="817582">
                  <a:extLst>
                    <a:ext uri="{9D8B030D-6E8A-4147-A177-3AD203B41FA5}">
                      <a16:colId xmlns:a16="http://schemas.microsoft.com/office/drawing/2014/main" val="1210517779"/>
                    </a:ext>
                  </a:extLst>
                </a:gridCol>
                <a:gridCol w="4270785">
                  <a:extLst>
                    <a:ext uri="{9D8B030D-6E8A-4147-A177-3AD203B41FA5}">
                      <a16:colId xmlns:a16="http://schemas.microsoft.com/office/drawing/2014/main" val="3789766383"/>
                    </a:ext>
                  </a:extLst>
                </a:gridCol>
                <a:gridCol w="5411095">
                  <a:extLst>
                    <a:ext uri="{9D8B030D-6E8A-4147-A177-3AD203B41FA5}">
                      <a16:colId xmlns:a16="http://schemas.microsoft.com/office/drawing/2014/main" val="1285261065"/>
                    </a:ext>
                  </a:extLst>
                </a:gridCol>
              </a:tblGrid>
              <a:tr h="20846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K18X001.00 FT2 Station Issue History</a:t>
                      </a:r>
                    </a:p>
                  </a:txBody>
                  <a:tcPr marL="5365" marR="5365" marT="53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68136"/>
                  </a:ext>
                </a:extLst>
              </a:tr>
              <a:tr h="275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 builds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Q'ty production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 Station  Defect rate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 issue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Remark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432864"/>
                  </a:ext>
                </a:extLst>
              </a:tr>
              <a:tr h="816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DVT1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40pcs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17.50%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Check speaker failure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Check VI did not find out abnormal 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Re-test 7pcs at FT2 station. 5pcs PASS, 2pcs still speaker check fail 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Test 3 times 2pcs fail then have fail value is different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 Shipping 2pcs NG speaker to RD further analysis. 02/08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=&gt; Suggest ATBU device issue</a:t>
                      </a: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Ship 2pcs fail speaker at FT2 station for RD analysis. 02/08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Co_work with ATBU vendor to verify environment   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Need RD team update the root cause and action to improve this issue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5944450"/>
                  </a:ext>
                </a:extLst>
              </a:tr>
              <a:tr h="9510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DVT2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132pcs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6.06%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Check THD speaker failure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Check VI did not find out abnormal 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Both Left and Right speaker also failed THD test item , the fail value focus on upper limited spec which were around 8 ~ 10 dB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3.Swapping left treble speaker , this issue follows  treble speaker but value also margin upper limited spec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=&gt;  Suggest spec or environment issue need RD confirm this issue</a:t>
                      </a: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PE/TE keep monitoring this is issue 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Co_work with ATBU vendor change spec 03/01. done   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After change spec then FT2 test fail 8/132pcs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 Need RD team and ATBU vendor update root cause and action to improve check THD speaker fail issue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Solution in next build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 Send NG speaker ( PN: 352.00190.005LT)  to DREAMUS vendor to furhter analysis. Owner: PE: Louis/ QA: Ken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Record the video of the operation send to RD for improve. Owner: PE: Louis, RD: Henry. Due date: Next build</a:t>
                      </a: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021642"/>
                  </a:ext>
                </a:extLst>
              </a:tr>
              <a:tr h="140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DVT3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185pcs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R="5365" marT="53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R="5365" marT="53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566947"/>
                  </a:ext>
                </a:extLst>
              </a:tr>
              <a:tr h="12210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DVT4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100pcs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SOU021: Woofer Speaker_Left to Right Radio check fail *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3pcs~3%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Check VI find out housing assembly not well =&gt;  Assembly sticking plaster gasket not well*3pcs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The value different of two speaker left and right: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Speaker_Balance_Left - 1k Hz = 1.720914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db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(0.1, 20) PASS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Speaker_Balance_Right - 1k Hz = 3.261951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db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(0.1, 20) PASS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Speaker_Left to Right Radio = 0.527572 %(0.7, 1.4) Fail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Check VI find out housing assembly not well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=&gt;  Assembly sticking plaster gasket not well*3pcs</a:t>
                      </a: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Training OP stick gasket on case top follow SOP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Need TE and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soundbar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test vendor improve spec issue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781099"/>
                  </a:ext>
                </a:extLst>
              </a:tr>
              <a:tr h="816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Pre_MP_1K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971pcs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1.43%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SOU021: Woofer Speaker_Left to Right Radio check 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fail *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16pcs~1.43%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Balance left = 2.889682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db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, spec (0.1,20)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Balance right = 6.240623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db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spec (0.1,20)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Left to Right Radio = Balance_Left / Balance_Right= 2.889682 / 6.240623 = 0.463044 %</a:t>
                      </a:r>
                    </a:p>
                  </a:txBody>
                  <a:tcPr marR="5365" marT="53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Short term: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-Training OP assembly top case follow SOP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Replace speakers with nearly the same value spec.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Long term: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Need TE and sound bar test vendor improve spec issue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537499"/>
                  </a:ext>
                </a:extLst>
              </a:tr>
              <a:tr h="546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MP_2K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1996pcs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4.92%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SOU007: Full Range Speaker_Frequency Response - 8k Hz check fail *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20pcs~1.0% 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SOU021: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Speaker_Air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Leakage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Test_Pushing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- 550 Hz check fail *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15pcs~ 0.75%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SOU023: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Speaker_Air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Leakage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Test_Pushing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- 550 Hz check fail * 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10pcs~0.5%  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SOU019: Woofer speaker left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to right radio check fail *</a:t>
                      </a:r>
                      <a:r>
                        <a:rPr lang="en-US" sz="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7pcs~0.35%</a:t>
                      </a:r>
                      <a:endParaRPr 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 TE_CFT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change FT2 test program: change item: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Speaker_Air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Leakage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Test_Pushing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- 550 Hz check fail * 0.75% from SOU023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to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SOU021.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11082021</a:t>
                      </a:r>
                      <a:b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Change spec for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 Range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Speaker_Frequency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Response - 8k Hz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from </a:t>
                      </a:r>
                      <a:r>
                        <a:rPr lang="en-US" altLang="zh-CN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(65, 95)  to (54, 90) </a:t>
                      </a: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33920"/>
                  </a:ext>
                </a:extLst>
              </a:tr>
              <a:tr h="681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MP: 2K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2000pcs</a:t>
                      </a: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3.1%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65"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1: SOU019: Woofer Speaker_Left to Right Radio check fail *</a:t>
                      </a:r>
                      <a:r>
                        <a:rPr 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61pcs~3.1%</a:t>
                      </a:r>
                    </a:p>
                    <a:p>
                      <a:pPr algn="l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</a:t>
                      </a:r>
                      <a:r>
                        <a:rPr lang="en-US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SOU021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r>
                        <a:rPr lang="en-US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Speaker_Air Leakage Test_Pushing - 550 Hz check fail *</a:t>
                      </a:r>
                      <a:r>
                        <a:rPr 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12pcs~ 0.6%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365" marT="53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Short term: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-Training OP assembly top case follow SOP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Replace speakers with nearly the same value spec.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Long term:</a:t>
                      </a:r>
                      <a:b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Need TE/ RD and sound bar test vendor improve spec issue</a:t>
                      </a:r>
                    </a:p>
                  </a:txBody>
                  <a:tcPr marR="5365" marT="5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46578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1214" y="570152"/>
            <a:ext cx="2517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1. K18X001.00 FT2 issue history</a:t>
            </a:r>
          </a:p>
        </p:txBody>
      </p:sp>
    </p:spTree>
    <p:extLst>
      <p:ext uri="{BB962C8B-B14F-4D97-AF65-F5344CB8AC3E}">
        <p14:creationId xmlns:p14="http://schemas.microsoft.com/office/powerpoint/2010/main" val="3440088219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>
          <a:xfrm>
            <a:off x="0" y="10759"/>
            <a:ext cx="12191999" cy="53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800" dirty="0"/>
              <a:t>Visual Inspection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2122" y="5825750"/>
            <a:ext cx="518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Summary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: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 Didn’t not find out abnormal.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122" y="661017"/>
            <a:ext cx="7745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1. Visual inspection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 Check visual inspection for NG boards at FT2 station as below :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14" y="1252537"/>
            <a:ext cx="11005072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3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altLang="zh-CN" sz="2800" dirty="0"/>
              <a:t>TOP1: </a:t>
            </a:r>
            <a:r>
              <a:rPr lang="en-US" sz="2800" dirty="0"/>
              <a:t>Woofer </a:t>
            </a:r>
            <a:r>
              <a:rPr lang="en-US" sz="2800" dirty="0" err="1"/>
              <a:t>Speaker_Left</a:t>
            </a:r>
            <a:r>
              <a:rPr lang="en-US" sz="2800" dirty="0"/>
              <a:t> to Right Radio check fail-1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067" y="591670"/>
            <a:ext cx="1175789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1. Background and fail symptom: </a:t>
            </a:r>
            <a:b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  At this build MP_2K FT2 station test find out error: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SOU0019: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Woofer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Speaker_Left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 to Right Radio 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check fail out of spec (0.7, 1.4) with defect rate 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61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/2000=3.1%</a:t>
            </a: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CN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2. FA status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:</a:t>
            </a: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 Step 1: Check VI and assembly no find out abnormal.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 Step 2: Retest NG board 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 Still fail with 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value out of spec(0.7, 1.4)</a:t>
            </a: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 Step 3: Because: 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Left to Right Radio value =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Balance_Left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 _1K Hz value / Balance_Right_1K Hz value is out of 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</a:rPr>
              <a:t>spec(0.7, 1.4)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Change new woofer speaker 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en-US" altLang="zh-CN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PN: </a:t>
            </a:r>
            <a:r>
              <a:rPr lang="en-US" altLang="zh-CN" sz="1200" b="1" dirty="0">
                <a:latin typeface="Arial" panose="020B0604020202020204" pitchFamily="34" charset="0"/>
                <a:ea typeface="新細明體" panose="02020500000000000000" pitchFamily="18" charset="-120"/>
              </a:rPr>
              <a:t>352.00191.005LT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) </a:t>
            </a:r>
            <a:r>
              <a:rPr 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of 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NG sample ( left or right woofer speaker) </a:t>
            </a:r>
            <a:r>
              <a:rPr lang="en-US" sz="1200" dirty="0"/>
              <a:t>. </a:t>
            </a: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then retest at FT2 station result:</a:t>
            </a: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   </a:t>
            </a: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  </a:t>
            </a: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596539"/>
              </p:ext>
            </p:extLst>
          </p:nvPr>
        </p:nvGraphicFramePr>
        <p:xfrm>
          <a:off x="140067" y="2614109"/>
          <a:ext cx="11757889" cy="3334869"/>
        </p:xfrm>
        <a:graphic>
          <a:graphicData uri="http://schemas.openxmlformats.org/drawingml/2006/table">
            <a:tbl>
              <a:tblPr/>
              <a:tblGrid>
                <a:gridCol w="979222">
                  <a:extLst>
                    <a:ext uri="{9D8B030D-6E8A-4147-A177-3AD203B41FA5}">
                      <a16:colId xmlns:a16="http://schemas.microsoft.com/office/drawing/2014/main" val="3194565294"/>
                    </a:ext>
                  </a:extLst>
                </a:gridCol>
                <a:gridCol w="1354104">
                  <a:extLst>
                    <a:ext uri="{9D8B030D-6E8A-4147-A177-3AD203B41FA5}">
                      <a16:colId xmlns:a16="http://schemas.microsoft.com/office/drawing/2014/main" val="2176449845"/>
                    </a:ext>
                  </a:extLst>
                </a:gridCol>
                <a:gridCol w="1494931">
                  <a:extLst>
                    <a:ext uri="{9D8B030D-6E8A-4147-A177-3AD203B41FA5}">
                      <a16:colId xmlns:a16="http://schemas.microsoft.com/office/drawing/2014/main" val="2880285260"/>
                    </a:ext>
                  </a:extLst>
                </a:gridCol>
                <a:gridCol w="1527429">
                  <a:extLst>
                    <a:ext uri="{9D8B030D-6E8A-4147-A177-3AD203B41FA5}">
                      <a16:colId xmlns:a16="http://schemas.microsoft.com/office/drawing/2014/main" val="2660524663"/>
                    </a:ext>
                  </a:extLst>
                </a:gridCol>
                <a:gridCol w="1538262">
                  <a:extLst>
                    <a:ext uri="{9D8B030D-6E8A-4147-A177-3AD203B41FA5}">
                      <a16:colId xmlns:a16="http://schemas.microsoft.com/office/drawing/2014/main" val="2989370853"/>
                    </a:ext>
                  </a:extLst>
                </a:gridCol>
                <a:gridCol w="1538262">
                  <a:extLst>
                    <a:ext uri="{9D8B030D-6E8A-4147-A177-3AD203B41FA5}">
                      <a16:colId xmlns:a16="http://schemas.microsoft.com/office/drawing/2014/main" val="996331846"/>
                    </a:ext>
                  </a:extLst>
                </a:gridCol>
                <a:gridCol w="1484098">
                  <a:extLst>
                    <a:ext uri="{9D8B030D-6E8A-4147-A177-3AD203B41FA5}">
                      <a16:colId xmlns:a16="http://schemas.microsoft.com/office/drawing/2014/main" val="163909766"/>
                    </a:ext>
                  </a:extLst>
                </a:gridCol>
                <a:gridCol w="454979">
                  <a:extLst>
                    <a:ext uri="{9D8B030D-6E8A-4147-A177-3AD203B41FA5}">
                      <a16:colId xmlns:a16="http://schemas.microsoft.com/office/drawing/2014/main" val="2383983694"/>
                    </a:ext>
                  </a:extLst>
                </a:gridCol>
                <a:gridCol w="1386602">
                  <a:extLst>
                    <a:ext uri="{9D8B030D-6E8A-4147-A177-3AD203B41FA5}">
                      <a16:colId xmlns:a16="http://schemas.microsoft.com/office/drawing/2014/main" val="728229503"/>
                    </a:ext>
                  </a:extLst>
                </a:gridCol>
              </a:tblGrid>
              <a:tr h="35151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K18X001.00 Change New Woofer speaker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Verification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594323"/>
                  </a:ext>
                </a:extLst>
              </a:tr>
              <a:tr h="2794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Before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change Woofer speaker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After change new Woofer speakers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816017"/>
                  </a:ext>
                </a:extLst>
              </a:tr>
              <a:tr h="1072567"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Woofer Speaker_Left to Right Radio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(0.7 1.4)%</a:t>
                      </a:r>
                      <a:endParaRPr lang="en-US" sz="11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left, </a:t>
                      </a:r>
                      <a:b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spec: (0.1 20) DB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right, </a:t>
                      </a:r>
                      <a:b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Spec: (0.1 20)DB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left(0.1 20)DB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right(0.1 20)DB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Woofer Speaker_Left </a:t>
                      </a:r>
                    </a:p>
                    <a:p>
                      <a:pPr algn="ctr"/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 Right Radio</a:t>
                      </a:r>
                      <a:r>
                        <a:rPr lang="en-US" sz="11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sz="11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(0.7 1.4)%</a:t>
                      </a:r>
                      <a:endParaRPr lang="en-US" sz="11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Remark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776474"/>
                  </a:ext>
                </a:extLst>
              </a:tr>
              <a:tr h="54379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 sample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1.514528 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5.078873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3.353436 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2.921964 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3.353436 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0.871334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new Woofer left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888231"/>
                  </a:ext>
                </a:extLst>
              </a:tr>
              <a:tr h="543794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5.078873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5.088233 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0.998160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new Woofer right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6575789"/>
                  </a:ext>
                </a:extLst>
              </a:tr>
              <a:tr h="543794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6.701647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5.563843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1.204499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2 new Woofer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speakers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165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77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altLang="zh-CN" sz="2800" dirty="0"/>
              <a:t>TOP1: </a:t>
            </a:r>
            <a:r>
              <a:rPr lang="en-US" sz="2800" dirty="0"/>
              <a:t>Woofer </a:t>
            </a:r>
            <a:r>
              <a:rPr lang="en-US" sz="2800" dirty="0" err="1"/>
              <a:t>Speaker_Left</a:t>
            </a:r>
            <a:r>
              <a:rPr lang="en-US" sz="2800" dirty="0"/>
              <a:t> to Right Radio check fail-2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067" y="591670"/>
            <a:ext cx="1175789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 Step 4:  Swap 2 Woofer speakers of NG product (PN: 352.00191.005LT) with OK product such as test result:</a:t>
            </a: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b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Summary: </a:t>
            </a:r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This issue follow 2 values balance of Woofer speaker balance left and  balance right at 1K Hz.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</a:t>
            </a:r>
            <a:r>
              <a:rPr 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Change new 1 woofer speaker left or right with value not too much difference to solve this issue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084646"/>
              </p:ext>
            </p:extLst>
          </p:nvPr>
        </p:nvGraphicFramePr>
        <p:xfrm>
          <a:off x="892885" y="1147600"/>
          <a:ext cx="9531276" cy="3661070"/>
        </p:xfrm>
        <a:graphic>
          <a:graphicData uri="http://schemas.openxmlformats.org/drawingml/2006/table">
            <a:tbl>
              <a:tblPr/>
              <a:tblGrid>
                <a:gridCol w="2476003">
                  <a:extLst>
                    <a:ext uri="{9D8B030D-6E8A-4147-A177-3AD203B41FA5}">
                      <a16:colId xmlns:a16="http://schemas.microsoft.com/office/drawing/2014/main" val="3544532221"/>
                    </a:ext>
                  </a:extLst>
                </a:gridCol>
                <a:gridCol w="1677291">
                  <a:extLst>
                    <a:ext uri="{9D8B030D-6E8A-4147-A177-3AD203B41FA5}">
                      <a16:colId xmlns:a16="http://schemas.microsoft.com/office/drawing/2014/main" val="1420796194"/>
                    </a:ext>
                  </a:extLst>
                </a:gridCol>
                <a:gridCol w="1695040">
                  <a:extLst>
                    <a:ext uri="{9D8B030D-6E8A-4147-A177-3AD203B41FA5}">
                      <a16:colId xmlns:a16="http://schemas.microsoft.com/office/drawing/2014/main" val="3710369306"/>
                    </a:ext>
                  </a:extLst>
                </a:gridCol>
                <a:gridCol w="2200891">
                  <a:extLst>
                    <a:ext uri="{9D8B030D-6E8A-4147-A177-3AD203B41FA5}">
                      <a16:colId xmlns:a16="http://schemas.microsoft.com/office/drawing/2014/main" val="3680724814"/>
                    </a:ext>
                  </a:extLst>
                </a:gridCol>
                <a:gridCol w="1482051">
                  <a:extLst>
                    <a:ext uri="{9D8B030D-6E8A-4147-A177-3AD203B41FA5}">
                      <a16:colId xmlns:a16="http://schemas.microsoft.com/office/drawing/2014/main" val="1901866735"/>
                    </a:ext>
                  </a:extLst>
                </a:gridCol>
              </a:tblGrid>
              <a:tr h="66858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K18X001.00 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 2 Woofer Speakers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07681"/>
                  </a:ext>
                </a:extLst>
              </a:tr>
              <a:tr h="598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Woofer speaker balance</a:t>
                      </a:r>
                      <a:r>
                        <a:rPr lang="en-US" sz="11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left(0.1 20) DB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Woofer speaker balance</a:t>
                      </a:r>
                      <a:r>
                        <a:rPr lang="en-US" sz="11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right (0.1 20)DB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Woofer Speaker_Left </a:t>
                      </a:r>
                    </a:p>
                    <a:p>
                      <a:pPr algn="ctr"/>
                      <a:r>
                        <a:rPr lang="en-US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 Right Radio</a:t>
                      </a:r>
                      <a:r>
                        <a:rPr lang="en-US" sz="11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sz="11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(0.7 1.4)%</a:t>
                      </a:r>
                      <a:endParaRPr lang="en-US" sz="11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5595"/>
                  </a:ext>
                </a:extLst>
              </a:tr>
              <a:tr h="598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NG</a:t>
                      </a:r>
                      <a:r>
                        <a:rPr lang="en-US" sz="11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oofer</a:t>
                      </a:r>
                      <a:r>
                        <a:rPr lang="en-US" sz="11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speakers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NG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1.301458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3.605083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0.361006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028430"/>
                  </a:ext>
                </a:extLst>
              </a:tr>
              <a:tr h="598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1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Woofer speakers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NG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5.886064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5.088233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1.156799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1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821829"/>
                  </a:ext>
                </a:extLst>
              </a:tr>
              <a:tr h="598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NG Woofer speakers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OK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1.301458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3.605083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0.361006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463871"/>
                  </a:ext>
                </a:extLst>
              </a:tr>
              <a:tr h="598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OK Woofer speakers + OK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5.886064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5.088233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1.156799 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1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5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159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9980" y="728774"/>
            <a:ext cx="11258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altLang="zh-CN" sz="2400" dirty="0"/>
              <a:t>TOP1: </a:t>
            </a:r>
            <a:r>
              <a:rPr lang="en-US" sz="2400" dirty="0"/>
              <a:t>Woofer </a:t>
            </a:r>
            <a:r>
              <a:rPr lang="en-US" sz="2400" dirty="0" err="1"/>
              <a:t>Speaker_Left</a:t>
            </a:r>
            <a:r>
              <a:rPr lang="en-US" sz="2400" dirty="0"/>
              <a:t> to Right Radio check fail-3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2787" y="720423"/>
            <a:ext cx="11682020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CPK analysis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Woofer 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speaker_left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</a:rPr>
              <a:t>Left to Right Radio CPK report: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  Check CPK of 61pcs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fail and CPK pass of Woofer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Speaker_Left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 to Right Radio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2787" y="2497612"/>
            <a:ext cx="11340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>
              <a:latin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684" y="5416972"/>
            <a:ext cx="11604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 For Pass CPK data,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CPK = 0.61_level 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CPK chart is unfocused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 For Fail CPK  data , CPK = 0.00 . Fail lower than spec value from 0.28 to 0.67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19.67%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Fail higher than spec value from 1.407 to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2.50 (</a:t>
            </a:r>
            <a:r>
              <a:rPr lang="en-US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80.32%) </a:t>
            </a:r>
            <a:endParaRPr 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105" y="1701688"/>
            <a:ext cx="5463484" cy="36099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72" y="1708287"/>
            <a:ext cx="5410200" cy="36099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14738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altLang="zh-CN" sz="2800" dirty="0"/>
              <a:t>TOP1: </a:t>
            </a:r>
            <a:r>
              <a:rPr lang="en-US" sz="2800" dirty="0"/>
              <a:t>Woofer </a:t>
            </a:r>
            <a:r>
              <a:rPr lang="en-US" sz="2800" dirty="0" err="1"/>
              <a:t>Speaker_Left</a:t>
            </a:r>
            <a:r>
              <a:rPr lang="en-US" sz="2800" dirty="0"/>
              <a:t> to Right Radio check fail-4 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46" y="623144"/>
            <a:ext cx="116820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sz="1200" b="1" dirty="0">
                <a:latin typeface="Arial" panose="020B0604020202020204" pitchFamily="34" charset="0"/>
              </a:rPr>
              <a:t>Left to Right Radio = </a:t>
            </a:r>
            <a:r>
              <a:rPr lang="en-US" sz="1200" b="1" dirty="0" err="1">
                <a:latin typeface="Arial" panose="020B0604020202020204" pitchFamily="34" charset="0"/>
              </a:rPr>
              <a:t>Balance_Left</a:t>
            </a:r>
            <a:r>
              <a:rPr lang="en-US" sz="1200" b="1" dirty="0">
                <a:latin typeface="Arial" panose="020B0604020202020204" pitchFamily="34" charset="0"/>
              </a:rPr>
              <a:t> _1K Hz/ Balance_Right_1K Hz: </a:t>
            </a:r>
          </a:p>
          <a:p>
            <a:pPr>
              <a:lnSpc>
                <a:spcPct val="150000"/>
              </a:lnSpc>
            </a:pPr>
            <a:r>
              <a:rPr lang="en-US" sz="1200" b="1" dirty="0">
                <a:latin typeface="Arial" panose="020B0604020202020204" pitchFamily="34" charset="0"/>
              </a:rPr>
              <a:t>- </a:t>
            </a:r>
            <a:r>
              <a:rPr lang="en-US" sz="1200" dirty="0">
                <a:latin typeface="Arial" panose="020B0604020202020204" pitchFamily="34" charset="0"/>
              </a:rPr>
              <a:t>Check CPK of Woofer speaker </a:t>
            </a:r>
            <a:r>
              <a:rPr lang="en-US" sz="1200" dirty="0" err="1">
                <a:latin typeface="Arial" panose="020B0604020202020204" pitchFamily="34" charset="0"/>
              </a:rPr>
              <a:t>balance_Left</a:t>
            </a:r>
            <a:r>
              <a:rPr lang="en-US" sz="1200" dirty="0">
                <a:latin typeface="Arial" panose="020B0604020202020204" pitchFamily="34" charset="0"/>
              </a:rPr>
              <a:t> _1K Hz and woofer speaker balance_Right_1K Hz of 61pcs fail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2787" y="4495321"/>
            <a:ext cx="11901879" cy="11524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Woofer speaker balance left at 1K Hz value from 0.9 to 6.9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 ( 0.1 , 20)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PASS 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Woofer speaker balance right at 1K Hz value from 1.1 to 9.9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 ( 0.1 , 20)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PASS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With this value then </a:t>
            </a:r>
            <a:r>
              <a:rPr lang="en-US" sz="1200" dirty="0">
                <a:latin typeface="Arial" panose="020B0604020202020204" pitchFamily="34" charset="0"/>
              </a:rPr>
              <a:t>Left to Right Radio value from </a:t>
            </a:r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</a:rPr>
              <a:t>0.07% to 6.36 %</a:t>
            </a:r>
            <a:endParaRPr 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2787" y="5454737"/>
            <a:ext cx="8872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lnSpc>
                <a:spcPct val="150000"/>
              </a:lnSpc>
            </a:pPr>
            <a:r>
              <a:rPr lang="en-US" b="1" dirty="0"/>
              <a:t>Summary: </a:t>
            </a: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en-US" dirty="0"/>
              <a:t>This issue follow value balance of woofer speaker left and right value at 1K Hz is not the same</a:t>
            </a: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en-US" altLang="zh-CN" dirty="0">
                <a:ea typeface="新細明體" panose="02020500000000000000" pitchFamily="18" charset="-120"/>
              </a:rPr>
              <a:t>To solve this issue suggest change Woofer </a:t>
            </a:r>
            <a:r>
              <a:rPr lang="en-US" altLang="zh-CN" dirty="0" err="1">
                <a:ea typeface="新細明體" panose="02020500000000000000" pitchFamily="18" charset="-120"/>
              </a:rPr>
              <a:t>Speaker_Left</a:t>
            </a:r>
            <a:r>
              <a:rPr lang="en-US" altLang="zh-CN" dirty="0">
                <a:ea typeface="新細明體" panose="02020500000000000000" pitchFamily="18" charset="-120"/>
              </a:rPr>
              <a:t> to Right Radio spec from (0.7, 1.4) to (0.5 , 2.5)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338" y="1342838"/>
            <a:ext cx="4759872" cy="316485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856" y="1342838"/>
            <a:ext cx="4717897" cy="31861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181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603" y="686042"/>
            <a:ext cx="1209439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1. Preliminary c</a:t>
            </a:r>
            <a:r>
              <a:rPr lang="en-US" altLang="zh-CN" sz="14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onclusion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analyzed above this issue follow </a:t>
            </a:r>
            <a:r>
              <a:rPr lang="en-US" altLang="zh-CN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value balance of Woofer speaker balance left_1K Hz and Woofer speaker balance right_1K Hz is not the same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2. Action</a:t>
            </a:r>
          </a:p>
          <a:p>
            <a:pPr>
              <a:lnSpc>
                <a:spcPct val="150000"/>
              </a:lnSpc>
            </a:pPr>
            <a:r>
              <a:rPr lang="en-US" sz="1400" b="1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Short term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Change new 1 woofer speaker left or right with value not too much difference to solve this issue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  This issue has very high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defect rate: 3.1%, </a:t>
            </a:r>
            <a:r>
              <a:rPr lang="en-US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so that in the process of opening housing, change new speaker will affect the quality of production( output, human resources and product quality).</a:t>
            </a:r>
            <a:endParaRPr lang="en-US" sz="14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Owner: PD: Van Anh, PE: Phuong</a:t>
            </a:r>
          </a:p>
          <a:p>
            <a:pPr>
              <a:lnSpc>
                <a:spcPct val="150000"/>
              </a:lnSpc>
            </a:pPr>
            <a:r>
              <a:rPr lang="en-US" sz="1400" b="1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Long term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zh-CN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Suggest change spec from (0.7 1.4)% to (0.5 2.5)% to improve this issue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Owner: RD: Tom, Sean, TE: Allan, PE: Phuong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altLang="zh-CN" sz="2800" dirty="0">
                <a:ea typeface="新細明體" panose="02020500000000000000" pitchFamily="18" charset="-12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241297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6"/>
          <p:cNvSpPr txBox="1">
            <a:spLocks noChangeArrowheads="1"/>
          </p:cNvSpPr>
          <p:nvPr/>
        </p:nvSpPr>
        <p:spPr bwMode="auto">
          <a:xfrm>
            <a:off x="3810001" y="2476501"/>
            <a:ext cx="62865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8000" b="1" i="1">
                <a:solidFill>
                  <a:srgbClr val="0000FF"/>
                </a:solidFill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2336143307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70515</TotalTime>
  <Words>920</Words>
  <Application>Microsoft Macintosh PowerPoint</Application>
  <PresentationFormat>寬螢幕</PresentationFormat>
  <Paragraphs>245</Paragraphs>
  <Slides>10</Slides>
  <Notes>5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3_Office 佈景主題</vt:lpstr>
      <vt:lpstr>Worksheet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Microsoft Office 使用者</cp:lastModifiedBy>
  <cp:revision>7734</cp:revision>
  <dcterms:created xsi:type="dcterms:W3CDTF">2018-11-16T05:26:15Z</dcterms:created>
  <dcterms:modified xsi:type="dcterms:W3CDTF">2021-12-07T06:37:59Z</dcterms:modified>
</cp:coreProperties>
</file>